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9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11"/>
    <p:restoredTop sz="94679"/>
  </p:normalViewPr>
  <p:slideViewPr>
    <p:cSldViewPr snapToGrid="0" snapToObjects="1">
      <p:cViewPr varScale="1">
        <p:scale>
          <a:sx n="66" d="100"/>
          <a:sy n="66" d="100"/>
        </p:scale>
        <p:origin x="208" y="1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A075B-7F1D-B841-A0AD-1F3E3FBAB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89F933-606A-B34E-AD8C-BF837AEF9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74055-39A8-CE49-9665-01E662AB0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7208-A52E-014A-B0F5-515EEBF4B8D7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FDC77-A3A4-4543-B9A6-1DADD796F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13861-EB6E-A94C-96CA-CE26223D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CA0EE-E863-364E-9416-7F5E76AD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689A7-FFCB-2346-8979-BD14D93BA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F68073-9B2E-3A42-A40D-3E202D9F48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4E43C-713D-E64C-B1F6-8A06BAB7F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7208-A52E-014A-B0F5-515EEBF4B8D7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065A1-3339-2649-BD1D-052C9D472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163CD-245F-BA4D-8D68-DEE7F6DFF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CA0EE-E863-364E-9416-7F5E76AD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79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9B3DAB-22C6-A945-B942-0126D0F5F3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3D6B5F-6559-2247-9898-447A0C987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D061E-9AC9-A74F-A40F-42CE03E38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7208-A52E-014A-B0F5-515EEBF4B8D7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057A1-BF8D-254A-BDFE-F9BF2172E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8C39A-40C3-224F-B7F1-210FC5D78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CA0EE-E863-364E-9416-7F5E76AD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9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9C3D1-AA1F-F24A-A623-DB0F5CCC7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22859-6E01-7D46-B741-E371028BC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A63AB-77BD-4843-A3F8-3CF44FA98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7208-A52E-014A-B0F5-515EEBF4B8D7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D4EEB-B8E6-4345-99A7-D4121D1B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EAA99-11BB-BD44-B47B-826397F67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CA0EE-E863-364E-9416-7F5E76AD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6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5AF0A-70AA-A741-A560-BC4E67AC5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B1AF6-4D94-B447-B1A3-057AFB52B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E5965-6821-544A-B8AB-3D2281A6B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7208-A52E-014A-B0F5-515EEBF4B8D7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E9151-1934-0240-9A04-D3B0479AE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ED940-B9CA-BF45-8EAD-B7F961342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CA0EE-E863-364E-9416-7F5E76AD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6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37085-695C-3D42-BFF5-F353DECA6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3ABFB-FE2F-024A-8C82-9A2C74178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A6BE0F-25DC-8E47-853B-09889540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DE47F-7B61-C445-B46C-CF31FB650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7208-A52E-014A-B0F5-515EEBF4B8D7}" type="datetimeFigureOut">
              <a:rPr lang="en-US" smtClean="0"/>
              <a:t>1/23/24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6A456-EF31-A14A-894A-F6E932DB7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19BD5-3722-B049-81B7-5EE5C807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CA0EE-E863-364E-9416-7F5E76AD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90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A8A06-B9A7-F845-A15D-79F56FB73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8E0C6-F4D1-6643-86CD-54B7179EC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84F88-2752-C449-A74A-B396CC5C3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E2308A-CC1C-384E-8DC5-2E62456F2A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ED851F-E97B-C148-8909-EED1EDAC84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75D6B5-6F61-3B44-B75D-BCCEC7E59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7208-A52E-014A-B0F5-515EEBF4B8D7}" type="datetimeFigureOut">
              <a:rPr lang="en-US" smtClean="0"/>
              <a:t>1/23/24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C30408-1361-2140-A9CB-BAD6182B6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3F6A27-74C0-3845-A658-921A4924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CA0EE-E863-364E-9416-7F5E76AD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6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D6E14-9AD5-5740-9E79-21D692580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70028C-6DF0-8749-9645-F24AF6EC9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7208-A52E-014A-B0F5-515EEBF4B8D7}" type="datetimeFigureOut">
              <a:rPr lang="en-US" smtClean="0"/>
              <a:t>1/23/24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8490DF-1C59-164C-928E-BCF7D395C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D98025-CA53-5C4B-8B51-BB4F04A90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CA0EE-E863-364E-9416-7F5E76AD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9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D6C74C-CAE5-2947-AFF9-8E1DDD17C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7208-A52E-014A-B0F5-515EEBF4B8D7}" type="datetimeFigureOut">
              <a:rPr lang="en-US" smtClean="0"/>
              <a:t>1/23/24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98FCAB-D676-BD4B-8F73-40FA6147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6F2B8-EFA0-A344-BD88-904D572B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CA0EE-E863-364E-9416-7F5E76AD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63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1DE77-165C-6B48-AB01-992171A7C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D2EAD-A820-C14A-B970-64813D136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D090A-9DC5-5A4D-ACFD-F3A4C387B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7A3490-80FE-AD4E-854E-FF3D0BB24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7208-A52E-014A-B0F5-515EEBF4B8D7}" type="datetimeFigureOut">
              <a:rPr lang="en-US" smtClean="0"/>
              <a:t>1/23/24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1DD63-B9B8-7343-9046-ED9AFF72E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CAD9D-A5C9-7449-BDAE-1BDB60DFB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CA0EE-E863-364E-9416-7F5E76AD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5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35D88-8D5F-4846-AF6A-26463CE7A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6CC8B4-67A0-E747-85A2-EBA7EA8D49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6CE811-37D5-CB40-BF4D-6CA632D8F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6DEA24-7990-134F-9369-B7D3D43B0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7208-A52E-014A-B0F5-515EEBF4B8D7}" type="datetimeFigureOut">
              <a:rPr lang="en-US" smtClean="0"/>
              <a:t>1/23/24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7A7536-2DD7-8C41-A04E-72E5B6B8C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1BC15-3EE9-3A48-9DE6-F6B44F91C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CA0EE-E863-364E-9416-7F5E76AD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5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BBBF15-55C4-6A48-95A2-22DE3E0E7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327A5-98A5-BF4B-91F6-7C832B2CD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9FD8C-FF54-D245-925F-DA62E472D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E7208-A52E-014A-B0F5-515EEBF4B8D7}" type="datetimeFigureOut">
              <a:rPr lang="en-US" smtClean="0"/>
              <a:t>1/23/24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95B79-E989-384B-88D2-D007A0861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71DF8-91E7-5942-9EB0-1CBF89445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CA0EE-E863-364E-9416-7F5E76AD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0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C2EFEE-0C87-584E-B138-5F119B679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400" b="1"/>
              <a:t>How to be a misanthrope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A72D35-DF00-8243-AE1E-617E6E3DD2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en-US"/>
              <a:t>Ian James Kidd</a:t>
            </a:r>
          </a:p>
          <a:p>
            <a:pPr algn="l"/>
            <a:r>
              <a:rPr lang="en-US"/>
              <a:t>University of Nottingham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taff allowed no human sign forbidden sign 6553853 Vector Art at Vecteezy">
            <a:extLst>
              <a:ext uri="{FF2B5EF4-FFF2-40B4-BE49-F238E27FC236}">
                <a16:creationId xmlns:a16="http://schemas.microsoft.com/office/drawing/2014/main" id="{ECF54647-EC29-9941-B9EF-797B3C742A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54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C2EFEE-0C87-584E-B138-5F119B679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6600" b="1" kern="1200" dirty="0">
                <a:latin typeface="+mj-lt"/>
                <a:ea typeface="+mj-ea"/>
                <a:cs typeface="+mj-cs"/>
              </a:rPr>
              <a:t>Activists </a:t>
            </a:r>
            <a:endParaRPr lang="en-US" sz="6600" b="1" kern="1200">
              <a:latin typeface="+mj-lt"/>
              <a:ea typeface="+mj-ea"/>
              <a:cs typeface="+mj-cs"/>
            </a:endParaRPr>
          </a:p>
        </p:txBody>
      </p:sp>
      <p:sp>
        <p:nvSpPr>
          <p:cNvPr id="112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What is Environmental Activism? - EcoCation">
            <a:extLst>
              <a:ext uri="{FF2B5EF4-FFF2-40B4-BE49-F238E27FC236}">
                <a16:creationId xmlns:a16="http://schemas.microsoft.com/office/drawing/2014/main" id="{0CDCDCF5-E11E-5545-9989-9EAFD356E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014784"/>
            <a:ext cx="7214616" cy="480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02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C2EFEE-0C87-584E-B138-5F119B679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b="1"/>
              <a:t>Quietists</a:t>
            </a:r>
            <a:r>
              <a:rPr lang="en-US" sz="5400" b="1" kern="120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2297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How to Live a Simpler, More Peaceful Life | by Kevin Frye | Jan, 2024 |  Medium">
            <a:extLst>
              <a:ext uri="{FF2B5EF4-FFF2-40B4-BE49-F238E27FC236}">
                <a16:creationId xmlns:a16="http://schemas.microsoft.com/office/drawing/2014/main" id="{D49FD10F-6853-1344-9DAE-3A2E609D76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8" r="15629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61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2EFEE-0C87-584E-B138-5F119B679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180" y="2896082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b="1" kern="1200" dirty="0">
                <a:latin typeface="+mj-lt"/>
                <a:ea typeface="+mj-ea"/>
                <a:cs typeface="+mj-cs"/>
              </a:rPr>
              <a:t>The misanthropic predicament</a:t>
            </a:r>
          </a:p>
        </p:txBody>
      </p:sp>
    </p:spTree>
    <p:extLst>
      <p:ext uri="{BB962C8B-B14F-4D97-AF65-F5344CB8AC3E}">
        <p14:creationId xmlns:p14="http://schemas.microsoft.com/office/powerpoint/2010/main" val="189280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2EFEE-0C87-584E-B138-5F119B679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400" b="1" dirty="0"/>
              <a:t>How to be a misanthrope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A72D35-DF00-8243-AE1E-617E6E3DD2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Ian James Kidd</a:t>
            </a:r>
          </a:p>
          <a:p>
            <a:pPr algn="l"/>
            <a:r>
              <a:rPr lang="en-US" dirty="0"/>
              <a:t>University of Nottingham</a:t>
            </a:r>
          </a:p>
        </p:txBody>
      </p:sp>
      <p:pic>
        <p:nvPicPr>
          <p:cNvPr id="2052" name="Picture 4" descr="Word of the Day: Misanthrope | Merriam-Webster">
            <a:extLst>
              <a:ext uri="{FF2B5EF4-FFF2-40B4-BE49-F238E27FC236}">
                <a16:creationId xmlns:a16="http://schemas.microsoft.com/office/drawing/2014/main" id="{FD40C700-0F38-114A-B54E-C434B42AC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538"/>
            <a:ext cx="12192000" cy="638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447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C2EFEE-0C87-584E-B138-5F119B679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640080"/>
            <a:ext cx="6894576" cy="3566160"/>
          </a:xfrm>
        </p:spPr>
        <p:txBody>
          <a:bodyPr anchor="b">
            <a:normAutofit/>
          </a:bodyPr>
          <a:lstStyle/>
          <a:p>
            <a:r>
              <a:rPr lang="en-US" sz="4000" b="1" dirty="0"/>
              <a:t>Misanthropy is a negative judgment on the collective moral condition of humankind, as it has come to be.</a:t>
            </a:r>
            <a:br>
              <a:rPr lang="en-US" sz="4000" b="1" dirty="0"/>
            </a:br>
            <a:endParaRPr lang="en-US" sz="4000" b="1" dirty="0"/>
          </a:p>
        </p:txBody>
      </p:sp>
      <p:pic>
        <p:nvPicPr>
          <p:cNvPr id="10" name="Picture 2" descr="Animals and Misanthropy eBook : Cooper, David E.: Amazon.co.uk: Books">
            <a:extLst>
              <a:ext uri="{FF2B5EF4-FFF2-40B4-BE49-F238E27FC236}">
                <a16:creationId xmlns:a16="http://schemas.microsoft.com/office/drawing/2014/main" id="{5919D77F-6203-5344-9C1D-1E7DD18878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" r="5840"/>
          <a:stretch/>
        </p:blipFill>
        <p:spPr bwMode="auto"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ketchy line">
            <a:extLst>
              <a:ext uri="{FF2B5EF4-FFF2-40B4-BE49-F238E27FC236}">
                <a16:creationId xmlns:a16="http://schemas.microsoft.com/office/drawing/2014/main" id="{82580482-BA80-420A-8A05-C58E97F2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409267"/>
            <a:ext cx="4242816" cy="18288"/>
          </a:xfrm>
          <a:custGeom>
            <a:avLst/>
            <a:gdLst>
              <a:gd name="connsiteX0" fmla="*/ 0 w 4242816"/>
              <a:gd name="connsiteY0" fmla="*/ 0 h 18288"/>
              <a:gd name="connsiteX1" fmla="*/ 690973 w 4242816"/>
              <a:gd name="connsiteY1" fmla="*/ 0 h 18288"/>
              <a:gd name="connsiteX2" fmla="*/ 1212233 w 4242816"/>
              <a:gd name="connsiteY2" fmla="*/ 0 h 18288"/>
              <a:gd name="connsiteX3" fmla="*/ 1860778 w 4242816"/>
              <a:gd name="connsiteY3" fmla="*/ 0 h 18288"/>
              <a:gd name="connsiteX4" fmla="*/ 2424466 w 4242816"/>
              <a:gd name="connsiteY4" fmla="*/ 0 h 18288"/>
              <a:gd name="connsiteX5" fmla="*/ 3115439 w 4242816"/>
              <a:gd name="connsiteY5" fmla="*/ 0 h 18288"/>
              <a:gd name="connsiteX6" fmla="*/ 3636699 w 4242816"/>
              <a:gd name="connsiteY6" fmla="*/ 0 h 18288"/>
              <a:gd name="connsiteX7" fmla="*/ 4242816 w 4242816"/>
              <a:gd name="connsiteY7" fmla="*/ 0 h 18288"/>
              <a:gd name="connsiteX8" fmla="*/ 4242816 w 4242816"/>
              <a:gd name="connsiteY8" fmla="*/ 18288 h 18288"/>
              <a:gd name="connsiteX9" fmla="*/ 3636699 w 4242816"/>
              <a:gd name="connsiteY9" fmla="*/ 18288 h 18288"/>
              <a:gd name="connsiteX10" fmla="*/ 3030583 w 4242816"/>
              <a:gd name="connsiteY10" fmla="*/ 18288 h 18288"/>
              <a:gd name="connsiteX11" fmla="*/ 2466894 w 4242816"/>
              <a:gd name="connsiteY11" fmla="*/ 18288 h 18288"/>
              <a:gd name="connsiteX12" fmla="*/ 1988062 w 4242816"/>
              <a:gd name="connsiteY12" fmla="*/ 18288 h 18288"/>
              <a:gd name="connsiteX13" fmla="*/ 1466802 w 4242816"/>
              <a:gd name="connsiteY13" fmla="*/ 18288 h 18288"/>
              <a:gd name="connsiteX14" fmla="*/ 860686 w 4242816"/>
              <a:gd name="connsiteY14" fmla="*/ 18288 h 18288"/>
              <a:gd name="connsiteX15" fmla="*/ 0 w 4242816"/>
              <a:gd name="connsiteY15" fmla="*/ 18288 h 18288"/>
              <a:gd name="connsiteX16" fmla="*/ 0 w 4242816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2816" h="18288" fill="none" extrusionOk="0">
                <a:moveTo>
                  <a:pt x="0" y="0"/>
                </a:moveTo>
                <a:cubicBezTo>
                  <a:pt x="249934" y="1471"/>
                  <a:pt x="379877" y="-29444"/>
                  <a:pt x="690973" y="0"/>
                </a:cubicBezTo>
                <a:cubicBezTo>
                  <a:pt x="1002069" y="29444"/>
                  <a:pt x="1021583" y="17501"/>
                  <a:pt x="1212233" y="0"/>
                </a:cubicBezTo>
                <a:cubicBezTo>
                  <a:pt x="1402883" y="-17501"/>
                  <a:pt x="1678760" y="5386"/>
                  <a:pt x="1860778" y="0"/>
                </a:cubicBezTo>
                <a:cubicBezTo>
                  <a:pt x="2042796" y="-5386"/>
                  <a:pt x="2245608" y="-22401"/>
                  <a:pt x="2424466" y="0"/>
                </a:cubicBezTo>
                <a:cubicBezTo>
                  <a:pt x="2603324" y="22401"/>
                  <a:pt x="2890020" y="33806"/>
                  <a:pt x="3115439" y="0"/>
                </a:cubicBezTo>
                <a:cubicBezTo>
                  <a:pt x="3340858" y="-33806"/>
                  <a:pt x="3428300" y="18628"/>
                  <a:pt x="3636699" y="0"/>
                </a:cubicBezTo>
                <a:cubicBezTo>
                  <a:pt x="3845098" y="-18628"/>
                  <a:pt x="4108824" y="5541"/>
                  <a:pt x="4242816" y="0"/>
                </a:cubicBezTo>
                <a:cubicBezTo>
                  <a:pt x="4242066" y="4160"/>
                  <a:pt x="4243125" y="10356"/>
                  <a:pt x="4242816" y="18288"/>
                </a:cubicBezTo>
                <a:cubicBezTo>
                  <a:pt x="4113424" y="32735"/>
                  <a:pt x="3768327" y="47567"/>
                  <a:pt x="3636699" y="18288"/>
                </a:cubicBezTo>
                <a:cubicBezTo>
                  <a:pt x="3505071" y="-10991"/>
                  <a:pt x="3294208" y="-4990"/>
                  <a:pt x="3030583" y="18288"/>
                </a:cubicBezTo>
                <a:cubicBezTo>
                  <a:pt x="2766958" y="41566"/>
                  <a:pt x="2649277" y="20974"/>
                  <a:pt x="2466894" y="18288"/>
                </a:cubicBezTo>
                <a:cubicBezTo>
                  <a:pt x="2284511" y="15602"/>
                  <a:pt x="2151277" y="1154"/>
                  <a:pt x="1988062" y="18288"/>
                </a:cubicBezTo>
                <a:cubicBezTo>
                  <a:pt x="1824847" y="35422"/>
                  <a:pt x="1691359" y="9265"/>
                  <a:pt x="1466802" y="18288"/>
                </a:cubicBezTo>
                <a:cubicBezTo>
                  <a:pt x="1242245" y="27311"/>
                  <a:pt x="1006161" y="36605"/>
                  <a:pt x="860686" y="18288"/>
                </a:cubicBezTo>
                <a:cubicBezTo>
                  <a:pt x="715211" y="-29"/>
                  <a:pt x="242774" y="46538"/>
                  <a:pt x="0" y="18288"/>
                </a:cubicBezTo>
                <a:cubicBezTo>
                  <a:pt x="-146" y="11482"/>
                  <a:pt x="-422" y="5192"/>
                  <a:pt x="0" y="0"/>
                </a:cubicBezTo>
                <a:close/>
              </a:path>
              <a:path w="4242816" h="18288" stroke="0" extrusionOk="0">
                <a:moveTo>
                  <a:pt x="0" y="0"/>
                </a:moveTo>
                <a:cubicBezTo>
                  <a:pt x="259751" y="-14018"/>
                  <a:pt x="356632" y="-15007"/>
                  <a:pt x="521260" y="0"/>
                </a:cubicBezTo>
                <a:cubicBezTo>
                  <a:pt x="685888" y="15007"/>
                  <a:pt x="885786" y="5167"/>
                  <a:pt x="1212233" y="0"/>
                </a:cubicBezTo>
                <a:cubicBezTo>
                  <a:pt x="1538680" y="-5167"/>
                  <a:pt x="1458849" y="7951"/>
                  <a:pt x="1691065" y="0"/>
                </a:cubicBezTo>
                <a:cubicBezTo>
                  <a:pt x="1923281" y="-7951"/>
                  <a:pt x="1985780" y="-16303"/>
                  <a:pt x="2169897" y="0"/>
                </a:cubicBezTo>
                <a:cubicBezTo>
                  <a:pt x="2354014" y="16303"/>
                  <a:pt x="2633054" y="-2739"/>
                  <a:pt x="2776014" y="0"/>
                </a:cubicBezTo>
                <a:cubicBezTo>
                  <a:pt x="2918974" y="2739"/>
                  <a:pt x="3112688" y="-15682"/>
                  <a:pt x="3339702" y="0"/>
                </a:cubicBezTo>
                <a:cubicBezTo>
                  <a:pt x="3566716" y="15682"/>
                  <a:pt x="4015278" y="-28467"/>
                  <a:pt x="4242816" y="0"/>
                </a:cubicBezTo>
                <a:cubicBezTo>
                  <a:pt x="4243501" y="7633"/>
                  <a:pt x="4242294" y="10002"/>
                  <a:pt x="4242816" y="18288"/>
                </a:cubicBezTo>
                <a:cubicBezTo>
                  <a:pt x="3924964" y="16283"/>
                  <a:pt x="3746362" y="-1805"/>
                  <a:pt x="3551843" y="18288"/>
                </a:cubicBezTo>
                <a:cubicBezTo>
                  <a:pt x="3357324" y="38381"/>
                  <a:pt x="3126422" y="47156"/>
                  <a:pt x="2860870" y="18288"/>
                </a:cubicBezTo>
                <a:cubicBezTo>
                  <a:pt x="2595318" y="-10580"/>
                  <a:pt x="2572437" y="11441"/>
                  <a:pt x="2297182" y="18288"/>
                </a:cubicBezTo>
                <a:cubicBezTo>
                  <a:pt x="2021927" y="25135"/>
                  <a:pt x="1916908" y="33601"/>
                  <a:pt x="1733493" y="18288"/>
                </a:cubicBezTo>
                <a:cubicBezTo>
                  <a:pt x="1550078" y="2975"/>
                  <a:pt x="1412440" y="27896"/>
                  <a:pt x="1212233" y="18288"/>
                </a:cubicBezTo>
                <a:cubicBezTo>
                  <a:pt x="1012026" y="8680"/>
                  <a:pt x="914386" y="13859"/>
                  <a:pt x="648545" y="18288"/>
                </a:cubicBezTo>
                <a:cubicBezTo>
                  <a:pt x="382704" y="22717"/>
                  <a:pt x="233522" y="39342"/>
                  <a:pt x="0" y="18288"/>
                </a:cubicBezTo>
                <a:cubicBezTo>
                  <a:pt x="-772" y="13661"/>
                  <a:pt x="-839" y="849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4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0" name="Rectangle 410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C2EFEE-0C87-584E-B138-5F119B679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400" b="1" dirty="0"/>
              <a:t>Failings</a:t>
            </a:r>
          </a:p>
        </p:txBody>
      </p:sp>
      <p:sp>
        <p:nvSpPr>
          <p:cNvPr id="41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Some Malware Just Wants to Watch the World Burn | Kaspersky official blog">
            <a:extLst>
              <a:ext uri="{FF2B5EF4-FFF2-40B4-BE49-F238E27FC236}">
                <a16:creationId xmlns:a16="http://schemas.microsoft.com/office/drawing/2014/main" id="{50E31598-A15C-1B43-9A85-464335D5B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0" r="1320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2D9745-4B77-324F-8E30-4A77340B3EC5}"/>
              </a:ext>
            </a:extLst>
          </p:cNvPr>
          <p:cNvSpPr txBox="1"/>
          <p:nvPr/>
        </p:nvSpPr>
        <p:spPr>
          <a:xfrm>
            <a:off x="828583" y="5069849"/>
            <a:ext cx="365453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/>
              <a:t>diversity, ubiquity, entrenchment</a:t>
            </a:r>
          </a:p>
        </p:txBody>
      </p:sp>
    </p:spTree>
    <p:extLst>
      <p:ext uri="{BB962C8B-B14F-4D97-AF65-F5344CB8AC3E}">
        <p14:creationId xmlns:p14="http://schemas.microsoft.com/office/powerpoint/2010/main" val="190123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9" name="Rectangle 6158">
            <a:extLst>
              <a:ext uri="{FF2B5EF4-FFF2-40B4-BE49-F238E27FC236}">
                <a16:creationId xmlns:a16="http://schemas.microsoft.com/office/drawing/2014/main" id="{D880886B-02ED-4317-9236-CB60C22C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C2EFEE-0C87-584E-B138-5F119B679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4419600"/>
            <a:ext cx="10908792" cy="12039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b="1" kern="1200">
                <a:latin typeface="+mj-lt"/>
                <a:ea typeface="+mj-ea"/>
                <a:cs typeface="+mj-cs"/>
              </a:rPr>
              <a:t>Individuals </a:t>
            </a:r>
          </a:p>
        </p:txBody>
      </p:sp>
      <p:pic>
        <p:nvPicPr>
          <p:cNvPr id="6154" name="Picture 10" descr="Tom Hanks, smile, man in suit">
            <a:extLst>
              <a:ext uri="{FF2B5EF4-FFF2-40B4-BE49-F238E27FC236}">
                <a16:creationId xmlns:a16="http://schemas.microsoft.com/office/drawing/2014/main" id="{2E723DA1-1A52-A24C-9002-01352BD9F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2" r="-2" b="35345"/>
          <a:stretch/>
        </p:blipFill>
        <p:spPr bwMode="auto">
          <a:xfrm>
            <a:off x="6" y="-11"/>
            <a:ext cx="6095994" cy="4194796"/>
          </a:xfrm>
          <a:custGeom>
            <a:avLst/>
            <a:gdLst/>
            <a:ahLst/>
            <a:cxnLst/>
            <a:rect l="l" t="t" r="r" b="b"/>
            <a:pathLst>
              <a:path w="6002835" h="4194796">
                <a:moveTo>
                  <a:pt x="0" y="0"/>
                </a:moveTo>
                <a:lnTo>
                  <a:pt x="5999418" y="0"/>
                </a:lnTo>
                <a:lnTo>
                  <a:pt x="5996190" y="32760"/>
                </a:lnTo>
                <a:cubicBezTo>
                  <a:pt x="5998706" y="293110"/>
                  <a:pt x="5983874" y="553460"/>
                  <a:pt x="5997116" y="813682"/>
                </a:cubicBezTo>
                <a:cubicBezTo>
                  <a:pt x="6007314" y="1015047"/>
                  <a:pt x="6000824" y="1216284"/>
                  <a:pt x="5997116" y="1417522"/>
                </a:cubicBezTo>
                <a:cubicBezTo>
                  <a:pt x="5989967" y="1803471"/>
                  <a:pt x="6000824" y="2188911"/>
                  <a:pt x="5996190" y="2574351"/>
                </a:cubicBezTo>
                <a:cubicBezTo>
                  <a:pt x="5994204" y="2745205"/>
                  <a:pt x="5996454" y="2915805"/>
                  <a:pt x="6000824" y="3086660"/>
                </a:cubicBezTo>
                <a:cubicBezTo>
                  <a:pt x="6007180" y="3330611"/>
                  <a:pt x="5997382" y="3574689"/>
                  <a:pt x="5986656" y="3818514"/>
                </a:cubicBezTo>
                <a:cubicBezTo>
                  <a:pt x="5983054" y="3885559"/>
                  <a:pt x="5982107" y="3952684"/>
                  <a:pt x="5983808" y="4019746"/>
                </a:cubicBezTo>
                <a:lnTo>
                  <a:pt x="5993788" y="4173418"/>
                </a:lnTo>
                <a:lnTo>
                  <a:pt x="5955106" y="4175101"/>
                </a:lnTo>
                <a:cubicBezTo>
                  <a:pt x="5890100" y="4175133"/>
                  <a:pt x="5825078" y="4173227"/>
                  <a:pt x="5760087" y="4171956"/>
                </a:cubicBezTo>
                <a:cubicBezTo>
                  <a:pt x="5521345" y="4167509"/>
                  <a:pt x="5282477" y="4171956"/>
                  <a:pt x="5044242" y="4149213"/>
                </a:cubicBezTo>
                <a:cubicBezTo>
                  <a:pt x="4979506" y="4143051"/>
                  <a:pt x="4914326" y="4139111"/>
                  <a:pt x="4849272" y="4139890"/>
                </a:cubicBezTo>
                <a:cubicBezTo>
                  <a:pt x="4784218" y="4140668"/>
                  <a:pt x="4719291" y="4146163"/>
                  <a:pt x="4655063" y="4158869"/>
                </a:cubicBezTo>
                <a:cubicBezTo>
                  <a:pt x="4447578" y="4199146"/>
                  <a:pt x="4239457" y="4201688"/>
                  <a:pt x="4029811" y="4185424"/>
                </a:cubicBezTo>
                <a:cubicBezTo>
                  <a:pt x="3943792" y="4178690"/>
                  <a:pt x="3857774" y="4167509"/>
                  <a:pt x="3771375" y="4169669"/>
                </a:cubicBezTo>
                <a:cubicBezTo>
                  <a:pt x="3623225" y="4173608"/>
                  <a:pt x="3474948" y="4165603"/>
                  <a:pt x="3326672" y="4167636"/>
                </a:cubicBezTo>
                <a:cubicBezTo>
                  <a:pt x="3322669" y="4168208"/>
                  <a:pt x="3318578" y="4167674"/>
                  <a:pt x="3314855" y="4166111"/>
                </a:cubicBezTo>
                <a:cubicBezTo>
                  <a:pt x="3278008" y="4140827"/>
                  <a:pt x="3237604" y="4150610"/>
                  <a:pt x="3199487" y="4157217"/>
                </a:cubicBezTo>
                <a:cubicBezTo>
                  <a:pt x="3072810" y="4179198"/>
                  <a:pt x="2946260" y="4189998"/>
                  <a:pt x="2817550" y="4172972"/>
                </a:cubicBezTo>
                <a:cubicBezTo>
                  <a:pt x="2694647" y="4155146"/>
                  <a:pt x="2569990" y="4152923"/>
                  <a:pt x="2446541" y="4166365"/>
                </a:cubicBezTo>
                <a:cubicBezTo>
                  <a:pt x="2276791" y="4186186"/>
                  <a:pt x="2107677" y="4181993"/>
                  <a:pt x="1938308" y="4166365"/>
                </a:cubicBezTo>
                <a:cubicBezTo>
                  <a:pt x="1869570" y="4160013"/>
                  <a:pt x="1799815" y="4149213"/>
                  <a:pt x="1731712" y="4165095"/>
                </a:cubicBezTo>
                <a:cubicBezTo>
                  <a:pt x="1647854" y="4184535"/>
                  <a:pt x="1564250" y="4178182"/>
                  <a:pt x="1480137" y="4173862"/>
                </a:cubicBezTo>
                <a:cubicBezTo>
                  <a:pt x="1373663" y="4168271"/>
                  <a:pt x="1267442" y="4152135"/>
                  <a:pt x="1160586" y="4164841"/>
                </a:cubicBezTo>
                <a:cubicBezTo>
                  <a:pt x="1111161" y="4170685"/>
                  <a:pt x="1062116" y="4179961"/>
                  <a:pt x="1012055" y="4177547"/>
                </a:cubicBezTo>
                <a:cubicBezTo>
                  <a:pt x="873562" y="4171194"/>
                  <a:pt x="735196" y="4163697"/>
                  <a:pt x="596449" y="4164841"/>
                </a:cubicBezTo>
                <a:cubicBezTo>
                  <a:pt x="538383" y="4165222"/>
                  <a:pt x="480699" y="4167128"/>
                  <a:pt x="422887" y="4171321"/>
                </a:cubicBezTo>
                <a:cubicBezTo>
                  <a:pt x="315015" y="4179198"/>
                  <a:pt x="207524" y="4168525"/>
                  <a:pt x="100033" y="4164714"/>
                </a:cubicBezTo>
                <a:lnTo>
                  <a:pt x="0" y="416919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onald Trump Responds to E. Jean Carroll's Rape Allegation: &quot;She's Not My  Type&quot; | GQ">
            <a:extLst>
              <a:ext uri="{FF2B5EF4-FFF2-40B4-BE49-F238E27FC236}">
                <a16:creationId xmlns:a16="http://schemas.microsoft.com/office/drawing/2014/main" id="{15DB5CC7-C161-F447-88A3-B7A2B186C6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" r="8884" b="1"/>
          <a:stretch/>
        </p:blipFill>
        <p:spPr bwMode="auto">
          <a:xfrm>
            <a:off x="6019800" y="12"/>
            <a:ext cx="6172195" cy="4186171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1" name="sketch line">
            <a:extLst>
              <a:ext uri="{FF2B5EF4-FFF2-40B4-BE49-F238E27FC236}">
                <a16:creationId xmlns:a16="http://schemas.microsoft.com/office/drawing/2014/main" id="{28C31856-6ABF-41FD-B683-B06E5FFF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8439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7" name="Rectangle 7183">
            <a:extLst>
              <a:ext uri="{FF2B5EF4-FFF2-40B4-BE49-F238E27FC236}">
                <a16:creationId xmlns:a16="http://schemas.microsoft.com/office/drawing/2014/main" id="{ADA216DF-C268-4A25-A2DC-51E15F550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C2EFEE-0C87-584E-B138-5F119B679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4474080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b="1" kern="1200">
                <a:latin typeface="+mj-lt"/>
                <a:ea typeface="+mj-ea"/>
                <a:cs typeface="+mj-cs"/>
              </a:rPr>
              <a:t>Human nature</a:t>
            </a:r>
            <a:endParaRPr lang="en-US" sz="6600" b="1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Humankind: A Hopeful History: Rutger Bregman: Bloomsbury Publishing">
            <a:extLst>
              <a:ext uri="{FF2B5EF4-FFF2-40B4-BE49-F238E27FC236}">
                <a16:creationId xmlns:a16="http://schemas.microsoft.com/office/drawing/2014/main" id="{3F610B48-8C7F-5545-9585-7FA4560E2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559" y="164592"/>
            <a:ext cx="2646570" cy="408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he Better Angels of Our Nature: Why Violence Has Declined: Amazon.co.uk:  Pinker, Steven: 8601300108858: Books">
            <a:extLst>
              <a:ext uri="{FF2B5EF4-FFF2-40B4-BE49-F238E27FC236}">
                <a16:creationId xmlns:a16="http://schemas.microsoft.com/office/drawing/2014/main" id="{CAD96A9E-2CA7-6246-940D-CA235048A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7271" y="164592"/>
            <a:ext cx="2732697" cy="408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Mary Midgley obituary | Philosophy | The Guardian">
            <a:extLst>
              <a:ext uri="{FF2B5EF4-FFF2-40B4-BE49-F238E27FC236}">
                <a16:creationId xmlns:a16="http://schemas.microsoft.com/office/drawing/2014/main" id="{ED71A189-9A23-4641-94D8-13B4708C8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7304" y="329184"/>
            <a:ext cx="3758184" cy="375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6" name="sketch line">
            <a:extLst>
              <a:ext uri="{FF2B5EF4-FFF2-40B4-BE49-F238E27FC236}">
                <a16:creationId xmlns:a16="http://schemas.microsoft.com/office/drawing/2014/main" id="{DE127D07-37F2-4FE3-9F47-F0CD6740D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563476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9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8" name="Rectangle 8207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C2EFEE-0C87-584E-B138-5F119B679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b="1" kern="1200" dirty="0">
                <a:latin typeface="+mj-lt"/>
                <a:ea typeface="+mj-ea"/>
                <a:cs typeface="+mj-cs"/>
              </a:rPr>
              <a:t>Becoming a misanthrope</a:t>
            </a:r>
          </a:p>
        </p:txBody>
      </p:sp>
      <p:sp>
        <p:nvSpPr>
          <p:cNvPr id="8210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8" name="Picture 6" descr="Satyricon- Natural Born Misanthrope 1999 shirt | TShirtSlayer TShirt and  BattleJacket Gallery">
            <a:extLst>
              <a:ext uri="{FF2B5EF4-FFF2-40B4-BE49-F238E27FC236}">
                <a16:creationId xmlns:a16="http://schemas.microsoft.com/office/drawing/2014/main" id="{EB25A309-4742-6742-AF06-04FE314CE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4356" y="2642616"/>
            <a:ext cx="3605784" cy="360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eraclitus of Ephesus: The Philosopher of Change (Bio &amp; Quotes)">
            <a:extLst>
              <a:ext uri="{FF2B5EF4-FFF2-40B4-BE49-F238E27FC236}">
                <a16:creationId xmlns:a16="http://schemas.microsoft.com/office/drawing/2014/main" id="{8EF7D0A2-F5C1-1F4D-BA41-5FA504D9F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9414" y="2642616"/>
            <a:ext cx="4144579" cy="360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62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7" name="Rectangle 9226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C2EFEE-0C87-584E-B138-5F119B679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457200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b="1" kern="1200">
                <a:latin typeface="+mj-lt"/>
                <a:ea typeface="+mj-ea"/>
                <a:cs typeface="+mj-cs"/>
              </a:rPr>
              <a:t>Enemies </a:t>
            </a:r>
            <a:endParaRPr lang="en-US" sz="66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9231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2" name="Picture 6" descr="Apparently humanity is a “plague ” (first post here btw) :  r/im14andthisisdeep">
            <a:extLst>
              <a:ext uri="{FF2B5EF4-FFF2-40B4-BE49-F238E27FC236}">
                <a16:creationId xmlns:a16="http://schemas.microsoft.com/office/drawing/2014/main" id="{65F3323D-23AF-664A-82E5-21CB3F88A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7562" y="2642616"/>
            <a:ext cx="3679371" cy="360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adical Environmentalism's Print History: From Earth First! to Wild Earth.”  | Environment &amp; Society Portal">
            <a:extLst>
              <a:ext uri="{FF2B5EF4-FFF2-40B4-BE49-F238E27FC236}">
                <a16:creationId xmlns:a16="http://schemas.microsoft.com/office/drawing/2014/main" id="{0D80D428-04FE-944C-94A7-3490D87B1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3859" y="2642616"/>
            <a:ext cx="3775690" cy="360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51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9" name="Rectangle 1025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C2EFEE-0C87-584E-B138-5F119B679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b="1" kern="1200">
                <a:latin typeface="+mj-lt"/>
                <a:ea typeface="+mj-ea"/>
                <a:cs typeface="+mj-cs"/>
              </a:rPr>
              <a:t>Fugitives </a:t>
            </a:r>
          </a:p>
        </p:txBody>
      </p:sp>
      <p:pic>
        <p:nvPicPr>
          <p:cNvPr id="10254" name="Picture 14" descr="The Beauty of Chinese Landscape Painting - China Artlover">
            <a:extLst>
              <a:ext uri="{FF2B5EF4-FFF2-40B4-BE49-F238E27FC236}">
                <a16:creationId xmlns:a16="http://schemas.microsoft.com/office/drawing/2014/main" id="{07DC31E6-BEAA-B44C-8742-F8CA0EDC81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3258" b="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1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Macintosh PowerPoint</Application>
  <PresentationFormat>Widescreen</PresentationFormat>
  <Paragraphs>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How to be a misanthrope</vt:lpstr>
      <vt:lpstr>How to be a misanthrope</vt:lpstr>
      <vt:lpstr>Misanthropy is a negative judgment on the collective moral condition of humankind, as it has come to be. </vt:lpstr>
      <vt:lpstr>Failings</vt:lpstr>
      <vt:lpstr>Individuals </vt:lpstr>
      <vt:lpstr>Human nature</vt:lpstr>
      <vt:lpstr>Becoming a misanthrope</vt:lpstr>
      <vt:lpstr>Enemies </vt:lpstr>
      <vt:lpstr>Fugitives </vt:lpstr>
      <vt:lpstr>Activists </vt:lpstr>
      <vt:lpstr>Quietists </vt:lpstr>
      <vt:lpstr>The misanthropic predicament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be a misanthrope</dc:title>
  <dc:creator>Ian Kidd (staff)</dc:creator>
  <cp:lastModifiedBy>Ian Kidd (staff)</cp:lastModifiedBy>
  <cp:revision>1</cp:revision>
  <dcterms:created xsi:type="dcterms:W3CDTF">2024-01-23T13:35:41Z</dcterms:created>
  <dcterms:modified xsi:type="dcterms:W3CDTF">2024-01-23T13:36:03Z</dcterms:modified>
</cp:coreProperties>
</file>